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503" r:id="rId5"/>
    <p:sldId id="509" r:id="rId6"/>
    <p:sldId id="511" r:id="rId7"/>
    <p:sldId id="510" r:id="rId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D03BE-02EB-4177-B7F2-88836495975E}" v="3" dt="2022-06-07T13:57:5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0F976-0949-4929-B907-DBC45616A58E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0169-6C67-4AF7-B28D-F0465BF7ED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27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Amy Edmondsson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D715-DFEA-4EA1-9669-6CB2FE6F36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53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Amy Edmondsson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D715-DFEA-4EA1-9669-6CB2FE6F363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91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Röda kors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BDD7ADF-DDE1-4178-9715-D83EAD0B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6016641"/>
            <a:ext cx="12193200" cy="8480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1B7A5A-9E53-47F5-88C5-3B08A9C49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7" y="4664176"/>
            <a:ext cx="10080624" cy="105222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</a:t>
            </a:r>
            <a:r>
              <a:rPr lang="sv-SE" err="1"/>
              <a:t>ev</a:t>
            </a:r>
            <a:r>
              <a:rPr lang="sv-SE"/>
              <a:t> titel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2383" y="126522"/>
            <a:ext cx="1867855" cy="338648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25" y="105170"/>
            <a:ext cx="9486199" cy="360000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AC53B6-EC42-4F1C-8F62-C2C307A5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58A7A936-BBE4-41FE-9470-0D56E8F77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534" y="6092025"/>
            <a:ext cx="9167812" cy="262314"/>
          </a:xfrm>
        </p:spPr>
        <p:txBody>
          <a:bodyPr/>
          <a:lstStyle>
            <a:lvl1pPr algn="ctr">
              <a:buNone/>
              <a:defRPr sz="125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250"/>
              <a:t>Presentation ÅÅÅÅ.MM.DD</a:t>
            </a:r>
            <a:endParaRPr lang="sv-SE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6CED2D2E-D243-4321-A9D0-37B7BABDA6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534" y="6490516"/>
            <a:ext cx="9167812" cy="262314"/>
          </a:xfrm>
        </p:spPr>
        <p:txBody>
          <a:bodyPr/>
          <a:lstStyle>
            <a:lvl1pPr algn="ctr">
              <a:buNone/>
              <a:defRPr sz="125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z="1250"/>
              <a:t>Förnamn Efternamn, Avdelning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263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2856741"/>
            <a:ext cx="3932237" cy="3007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8EBE0-44E9-4148-A411-C212684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A07710-43F0-4973-8590-85D8D519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13FACA-D495-4B47-A60C-026B75E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 och fotnot, för diagram tabell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2856741"/>
            <a:ext cx="3932237" cy="3007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EA6B900-BAE4-4916-B65F-318A0126D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C4D7878-6B91-4618-BB4C-17076AD41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/>
              <a:t>Eventuell text kring diagram datum och år för när studien genomfördes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57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 hö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1B0F0-8551-4190-B9DB-C50A99F7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B3F8-7DED-43FE-B46F-DDF8AE55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4" y="528739"/>
            <a:ext cx="5764213" cy="5335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CF11-DB8B-4272-A218-22A1347B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974" y="1802962"/>
            <a:ext cx="3932237" cy="40610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8EBE0-44E9-4148-A411-C212684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A07710-43F0-4973-8590-85D8D519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13FACA-D495-4B47-A60C-026B75E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8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58D5B2C-4BA7-48A7-8966-DB5513677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375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5817EE-6E8D-47C7-A929-7CC36661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BFFFA9-A1C4-41AD-A2C4-BF76E9EF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3CEA20-922C-49DC-8A38-B3A2DE5B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 datum och å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123992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7B2F451-B74E-4441-A066-789EAF783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375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tshållare för text 15">
            <a:extLst>
              <a:ext uri="{FF2B5EF4-FFF2-40B4-BE49-F238E27FC236}">
                <a16:creationId xmlns:a16="http://schemas.microsoft.com/office/drawing/2014/main" id="{43527A50-5DF0-4D3F-A53D-E8D3AB7ACE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/>
              <a:t>Frivillig bildtext datum och årtal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55C518-69E3-420A-A43C-58B15F748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bildtext hö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58D5B2C-4BA7-48A7-8966-DB5513677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21469 h 6858000"/>
              <a:gd name="connsiteX3" fmla="*/ 3496853 w 6096000"/>
              <a:gd name="connsiteY3" fmla="*/ 6021469 h 6858000"/>
              <a:gd name="connsiteX4" fmla="*/ 3496853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21469"/>
                </a:lnTo>
                <a:lnTo>
                  <a:pt x="3496853" y="6021469"/>
                </a:lnTo>
                <a:lnTo>
                  <a:pt x="3496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974" y="1802962"/>
            <a:ext cx="3932237" cy="40610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5817EE-6E8D-47C7-A929-7CC36661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BFFFA9-A1C4-41AD-A2C4-BF76E9EF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3CEA20-922C-49DC-8A38-B3A2DE5B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86C54BD-0732-49B7-830A-ABCB62A50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1469 h 6858000"/>
              <a:gd name="connsiteX3" fmla="*/ 9592853 w 12192000"/>
              <a:gd name="connsiteY3" fmla="*/ 6021469 h 6858000"/>
              <a:gd name="connsiteX4" fmla="*/ 9592853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1469"/>
                </a:lnTo>
                <a:lnTo>
                  <a:pt x="9592853" y="6021469"/>
                </a:lnTo>
                <a:lnTo>
                  <a:pt x="9592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346768-3ABF-4877-80E8-B8480553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5A9CA11-C79B-42D0-9601-1FE1C607F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1469 h 6858000"/>
              <a:gd name="connsiteX3" fmla="*/ 9592853 w 12192000"/>
              <a:gd name="connsiteY3" fmla="*/ 6021469 h 6858000"/>
              <a:gd name="connsiteX4" fmla="*/ 9592853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1469"/>
                </a:lnTo>
                <a:lnTo>
                  <a:pt x="9592853" y="6021469"/>
                </a:lnTo>
                <a:lnTo>
                  <a:pt x="95928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32F9D4-73A7-4BA1-B2A5-01B8EE571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69" y="6047598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10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/>
              <a:t>Frivillig bildtext datum och årtal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970884E-F055-435A-9339-B72F6280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39" y="1240106"/>
            <a:ext cx="3932237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314" y="2852259"/>
            <a:ext cx="3932237" cy="30468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0496DA-9D5E-45CE-AA8B-05EF79E3BB2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343925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2582219 h 3429000"/>
              <a:gd name="connsiteX3" fmla="*/ 3496853 w 6096000"/>
              <a:gd name="connsiteY3" fmla="*/ 2582219 h 3429000"/>
              <a:gd name="connsiteX4" fmla="*/ 3496853 w 6096000"/>
              <a:gd name="connsiteY4" fmla="*/ 3429000 h 3429000"/>
              <a:gd name="connsiteX5" fmla="*/ 0 w 6096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2582219"/>
                </a:lnTo>
                <a:lnTo>
                  <a:pt x="3496853" y="2582219"/>
                </a:lnTo>
                <a:lnTo>
                  <a:pt x="349685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D070DB78-6A6B-42C1-8412-93073B56A7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88EE81BD-4783-4EBA-9564-3C1D3E604E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6464896"/>
            <a:ext cx="5210175" cy="295275"/>
          </a:xfrm>
        </p:spPr>
        <p:txBody>
          <a:bodyPr/>
          <a:lstStyle>
            <a:lvl1pPr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z="1050"/>
              <a:t>Frivillig bildtext datum och årtal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6201F0-9E0D-4AA4-B8F7-3A3C128D9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ch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AF6593F1-F15E-4A60-9D79-28689A1CAC2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" y="342900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57" y="1240106"/>
            <a:ext cx="4571056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228" y="2852259"/>
            <a:ext cx="4565085" cy="30786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2" y="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0288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3D170-A237-4BF4-B00E-22E5A0A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DA5A3-C3FD-49B5-A89C-5B062D3F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01780-A27E-4051-B9B8-7591913F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F5340F-CA4B-460E-8B4E-F68DE78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045FA-B788-48D8-BD0D-F78B59A6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28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ch text till höger samt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AF6593F1-F15E-4A60-9D79-28689A1CAC2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" y="342900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82D931-B573-4306-9A60-291CE56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257" y="1240106"/>
            <a:ext cx="4571056" cy="1600200"/>
          </a:xfrm>
        </p:spPr>
        <p:txBody>
          <a:bodyPr anchor="b">
            <a:normAutofit/>
          </a:bodyPr>
          <a:lstStyle>
            <a:lvl1pPr>
              <a:defRPr sz="275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45584E-4001-4DFF-B36E-AE90EFC3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228" y="2852259"/>
            <a:ext cx="4565085" cy="30786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00106-5C7A-46FF-ACC8-763771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0BD56-103E-4ADB-8B3F-DD547F7F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2" y="0"/>
            <a:ext cx="6096000" cy="343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697DF9-0EE4-4FFD-8C38-E52622BBC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69" y="6047598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10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/>
              <a:t>Frivillig bildtext datum och årtal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5C212FF-BB65-4D26-89D7-1E3EBF11D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69" y="2615400"/>
            <a:ext cx="2599200" cy="813600"/>
          </a:xfrm>
          <a:solidFill>
            <a:schemeClr val="bg1"/>
          </a:solidFill>
        </p:spPr>
        <p:txBody>
          <a:bodyPr lIns="108000" tIns="108000" rIns="108000" bIns="108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050"/>
            </a:lvl1pPr>
            <a:lvl2pPr algn="r">
              <a:defRPr sz="1050"/>
            </a:lvl2pPr>
            <a:lvl3pPr algn="r">
              <a:defRPr sz="1050"/>
            </a:lvl3pPr>
            <a:lvl4pPr algn="r">
              <a:defRPr sz="1050"/>
            </a:lvl4pPr>
            <a:lvl5pPr algn="r">
              <a:defRPr sz="1050"/>
            </a:lvl5pPr>
          </a:lstStyle>
          <a:p>
            <a:pPr lvl="0"/>
            <a:r>
              <a:rPr lang="sv-SE"/>
              <a:t>Frivillig bildtext datum och årtal</a:t>
            </a:r>
          </a:p>
        </p:txBody>
      </p:sp>
    </p:spTree>
    <p:extLst>
      <p:ext uri="{BB962C8B-B14F-4D97-AF65-F5344CB8AC3E}">
        <p14:creationId xmlns:p14="http://schemas.microsoft.com/office/powerpoint/2010/main" val="423227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Skriv avslutningsfras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1867855" cy="338648"/>
          </a:xfrm>
        </p:spPr>
        <p:txBody>
          <a:bodyPr/>
          <a:lstStyle>
            <a:lvl1pPr algn="l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3" y="6468408"/>
            <a:ext cx="8345833" cy="338647"/>
          </a:xfrm>
        </p:spPr>
        <p:txBody>
          <a:bodyPr/>
          <a:lstStyle>
            <a:lvl1pPr algn="l">
              <a:defRPr sz="125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99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BDD7ADF-DDE1-4178-9715-D83EAD0B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6016641"/>
            <a:ext cx="12193200" cy="8480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33EBC0-38CC-4F6B-B06A-CF1D77232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1857480"/>
            <a:ext cx="10080625" cy="23876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1B7A5A-9E53-47F5-88C5-3B08A9C49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7" y="4664176"/>
            <a:ext cx="10080624" cy="105222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</a:t>
            </a:r>
            <a:r>
              <a:rPr lang="sv-SE" err="1"/>
              <a:t>ev</a:t>
            </a:r>
            <a:r>
              <a:rPr lang="sv-SE"/>
              <a:t> titel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1A8B2-3BF6-43C2-AAB7-0185B434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1597" y="6445453"/>
            <a:ext cx="1867855" cy="338648"/>
          </a:xfrm>
        </p:spPr>
        <p:txBody>
          <a:bodyPr/>
          <a:lstStyle>
            <a:lvl1pPr algn="ctr">
              <a:defRPr sz="1250"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69D89-5B9D-45E3-B4A7-395D4F2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47" y="6031995"/>
            <a:ext cx="9486199" cy="360000"/>
          </a:xfrm>
        </p:spPr>
        <p:txBody>
          <a:bodyPr/>
          <a:lstStyle>
            <a:lvl1pPr algn="ctr">
              <a:defRPr sz="125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B2CC6-95CE-4152-976B-B941FF1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AC53B6-EC42-4F1C-8F62-C2C307A5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5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lIns="36000"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9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3D170-A237-4BF4-B00E-22E5A0A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DA5A3-C3FD-49B5-A89C-5B062D3F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Font typeface="+mj-lt"/>
              <a:buAutoNum type="arabicPeriod"/>
              <a:defRPr/>
            </a:lvl1pPr>
            <a:lvl2pPr marL="720000" indent="-360000">
              <a:defRPr/>
            </a:lvl2pPr>
            <a:lvl3pPr marL="1080000" indent="-360000">
              <a:defRPr/>
            </a:lvl3pPr>
            <a:lvl4pPr marL="1440000" indent="-360000"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01780-A27E-4051-B9B8-7591913F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F5340F-CA4B-460E-8B4E-F68DE78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045FA-B788-48D8-BD0D-F78B59A6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46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561DF-FAB3-49FB-85E3-6FC02A4FA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264000"/>
            <a:ext cx="10080625" cy="2386800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13F11-E51F-4BC0-9677-32BFFF7254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5008294"/>
            <a:ext cx="10080625" cy="7440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Skriv text här eller lämna blankt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4896AD-BB83-4D48-AE45-CF75415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922379" cy="230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8CF1B9-9E4A-4145-B542-EBF64656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1" y="6394838"/>
            <a:ext cx="89460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81BAA2-4498-41C8-8996-C7436D1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3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561DF-FAB3-49FB-85E3-6FC02A4FA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78975"/>
            <a:ext cx="10080625" cy="3193866"/>
          </a:xfrm>
        </p:spPr>
        <p:txBody>
          <a:bodyPr anchor="ctr" anchorCtr="0">
            <a:normAutofit/>
          </a:bodyPr>
          <a:lstStyle>
            <a:lvl1pPr algn="ctr">
              <a:defRPr sz="3500">
                <a:solidFill>
                  <a:schemeClr val="tx1"/>
                </a:solidFill>
              </a:defRPr>
            </a:lvl1pPr>
          </a:lstStyle>
          <a:p>
            <a:r>
              <a:rPr lang="sv-SE"/>
              <a:t>Citat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13F11-E51F-4BC0-9677-32BFFF7254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4601894"/>
            <a:ext cx="10080625" cy="1246281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0" indent="0" algn="ctr">
              <a:buNone/>
              <a:defRPr sz="15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Namn</a:t>
            </a:r>
          </a:p>
          <a:p>
            <a:pPr lvl="1"/>
            <a:r>
              <a:rPr lang="sv-SE"/>
              <a:t>Titel</a:t>
            </a:r>
            <a:br>
              <a:rPr lang="sv-SE"/>
            </a:br>
            <a:r>
              <a:rPr lang="sv-SE"/>
              <a:t>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4896AD-BB83-4D48-AE45-CF75415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96" y="6453763"/>
            <a:ext cx="922379" cy="2308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8CF1B9-9E4A-4145-B542-EBF64656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841" y="6394838"/>
            <a:ext cx="89460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81BAA2-4498-41C8-8996-C7436D1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4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B6569-B60F-4441-9EE5-6A0BFD6A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D44710-A50F-4B2C-A56C-1BE478C88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1802962"/>
            <a:ext cx="3960000" cy="4254938"/>
          </a:xfrm>
        </p:spPr>
        <p:txBody>
          <a:bodyPr>
            <a:normAutofit/>
          </a:bodyPr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28DA3B-9D14-4E86-AB67-2A587A1D7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831" y="1795696"/>
            <a:ext cx="3960000" cy="4254937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A583F5-71B0-4CC6-AD22-244EA23E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219E4C-B4B0-4100-B003-053F7FBF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D4C9EE-EDF9-4F72-931C-67B0495E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0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694A3-27BC-4AC1-9E40-E79F095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1802961"/>
            <a:ext cx="7594969" cy="9053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2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336" y="2924174"/>
            <a:ext cx="3960000" cy="3133725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7511" y="2914472"/>
            <a:ext cx="3960000" cy="314342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9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694A3-27BC-4AC1-9E40-E79F095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1802962"/>
            <a:ext cx="3960000" cy="617460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336" y="2724504"/>
            <a:ext cx="3960000" cy="3333396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7511" y="2730451"/>
            <a:ext cx="3960000" cy="3327449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64FE2C8-D21A-47DA-8082-E5E53F3BC2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07511" y="1800302"/>
            <a:ext cx="3960000" cy="617461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25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AE8C39-E77C-4AD2-ABD6-99F5937041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2975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6EB11-282A-4BE5-8D13-C67B1B0A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975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811257-E53A-4913-B93A-1FC40677A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2800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526760F-08C4-471B-BDBD-A36A16E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1363A7-45EC-4C4C-8643-D905C37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14DF5-F427-4A2A-BF65-36EC793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64FE2C8-D21A-47DA-8082-E5E53F3BC26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2800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3EC896FE-0F44-4976-AC84-C05986ED0E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264" y="1802962"/>
            <a:ext cx="3024000" cy="4254938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2000"/>
            </a:lvl2pPr>
            <a:lvl3pPr marL="648000" indent="-216000">
              <a:defRPr sz="2000"/>
            </a:lvl3pPr>
            <a:lvl4pPr marL="864000" indent="-216000">
              <a:defRPr sz="2000"/>
            </a:lvl4pPr>
            <a:lvl5pPr marL="1152000" indent="-216000"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E75B965-F5AB-4DD3-8E07-8424EDD7511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12264" y="271200"/>
            <a:ext cx="3024000" cy="1325563"/>
          </a:xfrm>
        </p:spPr>
        <p:txBody>
          <a:bodyPr anchor="b">
            <a:noAutofit/>
          </a:bodyPr>
          <a:lstStyle>
            <a:lvl1pPr marL="0" indent="0">
              <a:buNone/>
              <a:defRPr sz="27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9111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69973F0-AD06-4B4B-9740-8506B372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71200"/>
            <a:ext cx="1030474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24BEE8-7462-4A31-B9F4-DB84347E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1802962"/>
            <a:ext cx="10304744" cy="425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1930D9-D939-4946-BBE3-16BF6093D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96" y="6453763"/>
            <a:ext cx="922379" cy="230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7130F1-CFAE-4F3E-8DBA-15451F694089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401577-0F42-42F8-9BA8-73102A537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669" y="72806"/>
            <a:ext cx="477151" cy="33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BCBD9C-3C31-42D4-A78B-497858E3EA1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F12FEC-95B7-429F-BE0E-75829CD3B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6843" y="6394838"/>
            <a:ext cx="8535020" cy="373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7A058D-6776-4EBC-8542-AD9B1A33D14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53" y="6021469"/>
            <a:ext cx="260122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  <p:sldLayoutId id="2147483672" r:id="rId13"/>
    <p:sldLayoutId id="2147483673" r:id="rId14"/>
    <p:sldLayoutId id="2147483682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81A5D6D-CDDD-BB47-BDB8-FB623BD39348}"/>
              </a:ext>
            </a:extLst>
          </p:cNvPr>
          <p:cNvSpPr/>
          <p:nvPr/>
        </p:nvSpPr>
        <p:spPr>
          <a:xfrm>
            <a:off x="1" y="1223319"/>
            <a:ext cx="12191999" cy="47427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200" b="1">
              <a:solidFill>
                <a:schemeClr val="accent6"/>
              </a:solidFill>
              <a:latin typeface="+mj-lt"/>
              <a:cs typeface="Arial"/>
            </a:endParaRPr>
          </a:p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DF07586-2946-AC42-BA5B-4967E72CC8C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223318"/>
          </a:xfrm>
          <a:prstGeom prst="rect">
            <a:avLst/>
          </a:prstGeom>
          <a:solidFill>
            <a:schemeClr val="accent3"/>
          </a:solidFill>
        </p:spPr>
        <p:txBody>
          <a:bodyPr vert="horz" lIns="36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>
                <a:solidFill>
                  <a:srgbClr val="C00000"/>
                </a:solidFill>
              </a:rPr>
              <a:t>Handlingskraftig och modig kultur</a:t>
            </a:r>
          </a:p>
        </p:txBody>
      </p:sp>
      <p:sp>
        <p:nvSpPr>
          <p:cNvPr id="7" name="Parallelltrapets 6">
            <a:extLst>
              <a:ext uri="{FF2B5EF4-FFF2-40B4-BE49-F238E27FC236}">
                <a16:creationId xmlns:a16="http://schemas.microsoft.com/office/drawing/2014/main" id="{F6904FED-8424-484D-B4FB-D7C1969DC5AE}"/>
              </a:ext>
            </a:extLst>
          </p:cNvPr>
          <p:cNvSpPr/>
          <p:nvPr/>
        </p:nvSpPr>
        <p:spPr>
          <a:xfrm>
            <a:off x="3209666" y="4209433"/>
            <a:ext cx="5775584" cy="1728531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arallelltrapets 7">
            <a:extLst>
              <a:ext uri="{FF2B5EF4-FFF2-40B4-BE49-F238E27FC236}">
                <a16:creationId xmlns:a16="http://schemas.microsoft.com/office/drawing/2014/main" id="{B6004042-C7F2-6B49-B909-CCC389FFEBE8}"/>
              </a:ext>
            </a:extLst>
          </p:cNvPr>
          <p:cNvSpPr/>
          <p:nvPr/>
        </p:nvSpPr>
        <p:spPr>
          <a:xfrm>
            <a:off x="3648222" y="3229314"/>
            <a:ext cx="4890867" cy="9232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arallelltrapets 9">
            <a:extLst>
              <a:ext uri="{FF2B5EF4-FFF2-40B4-BE49-F238E27FC236}">
                <a16:creationId xmlns:a16="http://schemas.microsoft.com/office/drawing/2014/main" id="{55DADBCE-1F1B-4448-8636-1984D9DAC3FF}"/>
              </a:ext>
            </a:extLst>
          </p:cNvPr>
          <p:cNvSpPr/>
          <p:nvPr/>
        </p:nvSpPr>
        <p:spPr>
          <a:xfrm>
            <a:off x="3892062" y="1223319"/>
            <a:ext cx="4403187" cy="194912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94293BB8-8F11-424F-8B56-6496C144B9D7}"/>
              </a:ext>
            </a:extLst>
          </p:cNvPr>
          <p:cNvSpPr txBox="1">
            <a:spLocks/>
          </p:cNvSpPr>
          <p:nvPr/>
        </p:nvSpPr>
        <p:spPr>
          <a:xfrm>
            <a:off x="529526" y="1521139"/>
            <a:ext cx="3362535" cy="763757"/>
          </a:xfrm>
          <a:prstGeom prst="rect">
            <a:avLst/>
          </a:prstGeom>
        </p:spPr>
        <p:txBody>
          <a:bodyPr>
            <a:noAutofit/>
          </a:bodyPr>
          <a:lstStyle>
            <a:lvl1pPr marL="2304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>
                <a:solidFill>
                  <a:schemeClr val="accent6"/>
                </a:solidFill>
                <a:latin typeface="+mj-lt"/>
                <a:cs typeface="Arial"/>
              </a:rPr>
              <a:t>Så här skapar vi resultat och effekt</a:t>
            </a:r>
            <a:endParaRPr lang="sv-SE" sz="240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9AEA3B4-2E96-0F4F-81F3-02DC04E247CA}"/>
              </a:ext>
            </a:extLst>
          </p:cNvPr>
          <p:cNvSpPr txBox="1"/>
          <p:nvPr/>
        </p:nvSpPr>
        <p:spPr>
          <a:xfrm>
            <a:off x="4231595" y="1576357"/>
            <a:ext cx="3722867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Kultur</a:t>
            </a:r>
            <a:endParaRPr lang="sv-SE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Handlingskraft </a:t>
            </a:r>
            <a:b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Medmänsklighet </a:t>
            </a:r>
            <a:b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Ett Röda Korset </a:t>
            </a:r>
            <a:b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Lärande och utveckling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DC075EB-DA84-704C-8642-8B0420830695}"/>
              </a:ext>
            </a:extLst>
          </p:cNvPr>
          <p:cNvSpPr txBox="1"/>
          <p:nvPr/>
        </p:nvSpPr>
        <p:spPr>
          <a:xfrm>
            <a:off x="4177253" y="3511695"/>
            <a:ext cx="381709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v-SE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ppförandekoden</a:t>
            </a:r>
            <a:endParaRPr lang="sv-SE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D91E673-CF26-E341-BE94-031FDF1F56C0}"/>
              </a:ext>
            </a:extLst>
          </p:cNvPr>
          <p:cNvSpPr txBox="1"/>
          <p:nvPr/>
        </p:nvSpPr>
        <p:spPr>
          <a:xfrm>
            <a:off x="4201329" y="4518969"/>
            <a:ext cx="381709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grundprinciper</a:t>
            </a:r>
            <a:endParaRPr lang="sv-SE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1E4A03C-5FB1-474C-9CE0-0756239E36F4}"/>
              </a:ext>
            </a:extLst>
          </p:cNvPr>
          <p:cNvSpPr txBox="1"/>
          <p:nvPr/>
        </p:nvSpPr>
        <p:spPr>
          <a:xfrm>
            <a:off x="3209666" y="4990470"/>
            <a:ext cx="5750230" cy="76375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Humanitet  •  Opartiskhet </a:t>
            </a: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 •  </a:t>
            </a:r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Neutralitet </a:t>
            </a:r>
          </a:p>
          <a:p>
            <a:pPr algn="ctr"/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Självständighet  •  Frivillighet  •  Enhet </a:t>
            </a: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 •  </a:t>
            </a:r>
            <a:r>
              <a:rPr lang="sv-SE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Universalitet</a:t>
            </a:r>
          </a:p>
        </p:txBody>
      </p:sp>
      <p:sp>
        <p:nvSpPr>
          <p:cNvPr id="20" name="Femhörning 19">
            <a:extLst>
              <a:ext uri="{FF2B5EF4-FFF2-40B4-BE49-F238E27FC236}">
                <a16:creationId xmlns:a16="http://schemas.microsoft.com/office/drawing/2014/main" id="{0475F556-EA92-D241-A762-661D7256D1D8}"/>
              </a:ext>
            </a:extLst>
          </p:cNvPr>
          <p:cNvSpPr/>
          <p:nvPr/>
        </p:nvSpPr>
        <p:spPr>
          <a:xfrm>
            <a:off x="1231900" y="2481707"/>
            <a:ext cx="2536119" cy="55654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CD679EF-97B7-424F-AA1C-8753D1BBD41F}"/>
              </a:ext>
            </a:extLst>
          </p:cNvPr>
          <p:cNvSpPr txBox="1"/>
          <p:nvPr/>
        </p:nvSpPr>
        <p:spPr>
          <a:xfrm>
            <a:off x="1358044" y="2594222"/>
            <a:ext cx="2101821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Vårt förhållningssätt</a:t>
            </a:r>
          </a:p>
        </p:txBody>
      </p:sp>
      <p:sp>
        <p:nvSpPr>
          <p:cNvPr id="23" name="Femhörning 22">
            <a:extLst>
              <a:ext uri="{FF2B5EF4-FFF2-40B4-BE49-F238E27FC236}">
                <a16:creationId xmlns:a16="http://schemas.microsoft.com/office/drawing/2014/main" id="{BC1FF866-1C51-1A45-885A-7A8FFB893503}"/>
              </a:ext>
            </a:extLst>
          </p:cNvPr>
          <p:cNvSpPr/>
          <p:nvPr/>
        </p:nvSpPr>
        <p:spPr>
          <a:xfrm>
            <a:off x="1231900" y="3536920"/>
            <a:ext cx="2296577" cy="55654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3FBB3D9-F6E6-004C-BE24-711C9CAD52C5}"/>
              </a:ext>
            </a:extLst>
          </p:cNvPr>
          <p:cNvSpPr txBox="1"/>
          <p:nvPr/>
        </p:nvSpPr>
        <p:spPr>
          <a:xfrm>
            <a:off x="1370273" y="3649435"/>
            <a:ext cx="2101821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Etiska krav</a:t>
            </a:r>
          </a:p>
        </p:txBody>
      </p:sp>
      <p:sp>
        <p:nvSpPr>
          <p:cNvPr id="25" name="Femhörning 24">
            <a:extLst>
              <a:ext uri="{FF2B5EF4-FFF2-40B4-BE49-F238E27FC236}">
                <a16:creationId xmlns:a16="http://schemas.microsoft.com/office/drawing/2014/main" id="{AE86C75C-50FA-A041-BEF3-A714D62D19A1}"/>
              </a:ext>
            </a:extLst>
          </p:cNvPr>
          <p:cNvSpPr/>
          <p:nvPr/>
        </p:nvSpPr>
        <p:spPr>
          <a:xfrm>
            <a:off x="1231900" y="4565839"/>
            <a:ext cx="2042277" cy="74532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76EA2D0-7ECF-5340-BD9E-72B2B92169D7}"/>
              </a:ext>
            </a:extLst>
          </p:cNvPr>
          <p:cNvSpPr txBox="1"/>
          <p:nvPr/>
        </p:nvSpPr>
        <p:spPr>
          <a:xfrm>
            <a:off x="1370273" y="4650218"/>
            <a:ext cx="1748532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Vägledande i allt vårt arbete</a:t>
            </a:r>
          </a:p>
        </p:txBody>
      </p:sp>
    </p:spTree>
    <p:extLst>
      <p:ext uri="{BB962C8B-B14F-4D97-AF65-F5344CB8AC3E}">
        <p14:creationId xmlns:p14="http://schemas.microsoft.com/office/powerpoint/2010/main" val="164481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96F5ED35-2AE5-E843-B0BD-E8319D23BB04}"/>
              </a:ext>
            </a:extLst>
          </p:cNvPr>
          <p:cNvSpPr/>
          <p:nvPr/>
        </p:nvSpPr>
        <p:spPr>
          <a:xfrm>
            <a:off x="1" y="1223319"/>
            <a:ext cx="12191999" cy="47427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200" b="1">
              <a:solidFill>
                <a:schemeClr val="accent6"/>
              </a:solidFill>
              <a:latin typeface="+mj-lt"/>
              <a:cs typeface="Arial"/>
            </a:endParaRPr>
          </a:p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24234" y="1482307"/>
            <a:ext cx="3504105" cy="202830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endParaRPr lang="sv-SE" sz="1100" b="1">
              <a:solidFill>
                <a:schemeClr val="accent6"/>
              </a:solidFill>
              <a:latin typeface="+mj-lt"/>
            </a:endParaRPr>
          </a:p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24234" y="3655357"/>
            <a:ext cx="3504105" cy="203957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endParaRPr lang="sv-SE" sz="1100" b="1">
              <a:solidFill>
                <a:schemeClr val="accent6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1400" b="1">
              <a:solidFill>
                <a:schemeClr val="accent6"/>
              </a:solidFill>
              <a:latin typeface="+mj-lt"/>
            </a:endParaRPr>
          </a:p>
          <a:p>
            <a:pPr algn="ctr"/>
            <a:endParaRPr lang="sv-SE" sz="14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245534" y="1469099"/>
            <a:ext cx="3616030" cy="202831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08000" rIns="91440" bIns="45720" rtlCol="0" anchor="t"/>
          <a:lstStyle/>
          <a:p>
            <a:pPr algn="ctr"/>
            <a:endParaRPr lang="sv-SE" sz="11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266901" y="3655356"/>
            <a:ext cx="3594662" cy="203957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endParaRPr lang="sv-SE" sz="1200" b="1">
              <a:solidFill>
                <a:schemeClr val="accent6"/>
              </a:solidFill>
              <a:latin typeface="+mj-lt"/>
            </a:endParaRPr>
          </a:p>
          <a:p>
            <a:pPr lvl="0" algn="ctr"/>
            <a:endParaRPr lang="sv-SE" sz="14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5342CDB-7C2B-1C45-945B-3928B179CC3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223318"/>
          </a:xfrm>
          <a:prstGeom prst="rect">
            <a:avLst/>
          </a:prstGeom>
          <a:solidFill>
            <a:schemeClr val="accent3"/>
          </a:solidFill>
        </p:spPr>
        <p:txBody>
          <a:bodyPr vert="horz" lIns="36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>
                <a:solidFill>
                  <a:schemeClr val="accent1"/>
                </a:solidFill>
              </a:rPr>
              <a:t>Ledar- och medarbetarskap i Svenska Röda Korset</a:t>
            </a:r>
          </a:p>
        </p:txBody>
      </p:sp>
      <p:pic>
        <p:nvPicPr>
          <p:cNvPr id="15" name="Bildobjekt 14" descr="En bild som visar träd, utomhus&#10;&#10;Automatiskt genererad beskrivning">
            <a:extLst>
              <a:ext uri="{FF2B5EF4-FFF2-40B4-BE49-F238E27FC236}">
                <a16:creationId xmlns:a16="http://schemas.microsoft.com/office/drawing/2014/main" id="{0F914F36-9FEF-664D-B440-6034BC06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9383"/>
          <a:stretch/>
        </p:blipFill>
        <p:spPr>
          <a:xfrm>
            <a:off x="4028339" y="1482307"/>
            <a:ext cx="1613848" cy="2028310"/>
          </a:xfrm>
          <a:prstGeom prst="rect">
            <a:avLst/>
          </a:prstGeom>
        </p:spPr>
      </p:pic>
      <p:pic>
        <p:nvPicPr>
          <p:cNvPr id="19" name="Bildobjekt 18" descr="En bild som visar person&#10;&#10;Automatiskt genererad beskrivning">
            <a:extLst>
              <a:ext uri="{FF2B5EF4-FFF2-40B4-BE49-F238E27FC236}">
                <a16:creationId xmlns:a16="http://schemas.microsoft.com/office/drawing/2014/main" id="{00F9D7E6-B2DD-354E-8302-661E21E98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r="7546"/>
          <a:stretch/>
        </p:blipFill>
        <p:spPr>
          <a:xfrm>
            <a:off x="4028339" y="3655356"/>
            <a:ext cx="1613848" cy="2039578"/>
          </a:xfrm>
          <a:prstGeom prst="rect">
            <a:avLst/>
          </a:prstGeom>
        </p:spPr>
      </p:pic>
      <p:pic>
        <p:nvPicPr>
          <p:cNvPr id="22" name="Platshållare för bild 5" descr="En bild som visar väg, utomhus, träd, åker&#10;&#10;Automatiskt genererad beskrivning">
            <a:extLst>
              <a:ext uri="{FF2B5EF4-FFF2-40B4-BE49-F238E27FC236}">
                <a16:creationId xmlns:a16="http://schemas.microsoft.com/office/drawing/2014/main" id="{6F727148-AF6B-4F4B-896E-26512226F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/>
        </p:blipFill>
        <p:spPr>
          <a:xfrm>
            <a:off x="6486252" y="1482308"/>
            <a:ext cx="1759282" cy="2015102"/>
          </a:xfrm>
          <a:custGeom>
            <a:avLst/>
            <a:gdLst>
              <a:gd name="connsiteX0" fmla="*/ 0 w 6096000"/>
              <a:gd name="connsiteY0" fmla="*/ 0 h 6871069"/>
              <a:gd name="connsiteX1" fmla="*/ 6096000 w 6096000"/>
              <a:gd name="connsiteY1" fmla="*/ 0 h 6871069"/>
              <a:gd name="connsiteX2" fmla="*/ 6096000 w 6096000"/>
              <a:gd name="connsiteY2" fmla="*/ 5201587 h 6871069"/>
              <a:gd name="connsiteX3" fmla="*/ 6096000 w 6096000"/>
              <a:gd name="connsiteY3" fmla="*/ 6021469 h 6871069"/>
              <a:gd name="connsiteX4" fmla="*/ 6096000 w 6096000"/>
              <a:gd name="connsiteY4" fmla="*/ 6871069 h 6871069"/>
              <a:gd name="connsiteX5" fmla="*/ 2313482 w 6096000"/>
              <a:gd name="connsiteY5" fmla="*/ 6871069 h 6871069"/>
              <a:gd name="connsiteX6" fmla="*/ 2313482 w 6096000"/>
              <a:gd name="connsiteY6" fmla="*/ 6858000 h 6871069"/>
              <a:gd name="connsiteX7" fmla="*/ 0 w 6096000"/>
              <a:gd name="connsiteY7" fmla="*/ 6858000 h 687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71069">
                <a:moveTo>
                  <a:pt x="0" y="0"/>
                </a:moveTo>
                <a:lnTo>
                  <a:pt x="6096000" y="0"/>
                </a:lnTo>
                <a:lnTo>
                  <a:pt x="6096000" y="5201587"/>
                </a:lnTo>
                <a:lnTo>
                  <a:pt x="6096000" y="6021469"/>
                </a:lnTo>
                <a:lnTo>
                  <a:pt x="6096000" y="6871069"/>
                </a:lnTo>
                <a:lnTo>
                  <a:pt x="2313482" y="6871069"/>
                </a:lnTo>
                <a:lnTo>
                  <a:pt x="231348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4" name="Bildobjekt 23" descr="En bild som visar vägg, inomhus, person&#10;&#10;Automatiskt genererad beskrivning">
            <a:extLst>
              <a:ext uri="{FF2B5EF4-FFF2-40B4-BE49-F238E27FC236}">
                <a16:creationId xmlns:a16="http://schemas.microsoft.com/office/drawing/2014/main" id="{D536C21D-F96F-DC48-A30D-C966F2F3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r="11016"/>
          <a:stretch/>
        </p:blipFill>
        <p:spPr>
          <a:xfrm>
            <a:off x="6470628" y="3655356"/>
            <a:ext cx="1796273" cy="2039577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4782788" y="2611157"/>
            <a:ext cx="2578487" cy="20395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51D42-57AF-48C4-B5E4-4B88DADB7586}"/>
              </a:ext>
            </a:extLst>
          </p:cNvPr>
          <p:cNvSpPr txBox="1"/>
          <p:nvPr/>
        </p:nvSpPr>
        <p:spPr>
          <a:xfrm>
            <a:off x="4658731" y="3215607"/>
            <a:ext cx="2794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>
                <a:latin typeface="+mj-lt"/>
              </a:rPr>
              <a:t>RESULTAT </a:t>
            </a:r>
          </a:p>
          <a:p>
            <a:pPr algn="ctr"/>
            <a:r>
              <a:rPr lang="sv-SE" sz="1600" b="1">
                <a:latin typeface="+mj-lt"/>
              </a:rPr>
              <a:t>&amp; </a:t>
            </a:r>
          </a:p>
          <a:p>
            <a:pPr algn="ctr"/>
            <a:r>
              <a:rPr lang="sv-SE" sz="1600" b="1">
                <a:latin typeface="+mj-lt"/>
              </a:rPr>
              <a:t>EFFEKT</a:t>
            </a:r>
          </a:p>
          <a:p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C6E4467-92A1-4952-8E09-964367FC06E7}"/>
              </a:ext>
            </a:extLst>
          </p:cNvPr>
          <p:cNvSpPr txBox="1"/>
          <p:nvPr/>
        </p:nvSpPr>
        <p:spPr>
          <a:xfrm>
            <a:off x="397527" y="1896296"/>
            <a:ext cx="3823448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b="1">
                <a:solidFill>
                  <a:srgbClr val="C00000"/>
                </a:solidFill>
                <a:latin typeface="+mj-lt"/>
              </a:rPr>
              <a:t>HANDLINGSKRAFT</a:t>
            </a:r>
          </a:p>
          <a:p>
            <a:pPr algn="ctr"/>
            <a:r>
              <a:rPr lang="sv-SE" sz="1800">
                <a:solidFill>
                  <a:schemeClr val="accent6"/>
                </a:solidFill>
                <a:latin typeface="+mj-lt"/>
              </a:rPr>
              <a:t>Vågar prioritera</a:t>
            </a:r>
          </a:p>
          <a:p>
            <a:pPr algn="ctr"/>
            <a:r>
              <a:rPr lang="sv-SE" sz="1800">
                <a:solidFill>
                  <a:schemeClr val="accent6"/>
                </a:solidFill>
                <a:latin typeface="+mj-lt"/>
                <a:cs typeface="Arial"/>
              </a:rPr>
              <a:t>Mod att ta beslut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D69F2B9-BE28-4B87-8098-3417BBF8E383}"/>
              </a:ext>
            </a:extLst>
          </p:cNvPr>
          <p:cNvSpPr txBox="1"/>
          <p:nvPr/>
        </p:nvSpPr>
        <p:spPr>
          <a:xfrm>
            <a:off x="421063" y="4133769"/>
            <a:ext cx="3823448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b="1">
                <a:solidFill>
                  <a:srgbClr val="C00000"/>
                </a:solidFill>
                <a:latin typeface="+mj-lt"/>
              </a:rPr>
              <a:t>ETT RÖDA KORSET</a:t>
            </a:r>
          </a:p>
          <a:p>
            <a:pPr algn="ctr"/>
            <a:r>
              <a:rPr lang="sv-SE" sz="1800">
                <a:solidFill>
                  <a:schemeClr val="accent6"/>
                </a:solidFill>
                <a:latin typeface="+mj-lt"/>
              </a:rPr>
              <a:t>Agerar för samverkan</a:t>
            </a:r>
          </a:p>
          <a:p>
            <a:pPr algn="ctr"/>
            <a:r>
              <a:rPr lang="sv-SE" sz="1800">
                <a:solidFill>
                  <a:schemeClr val="accent6"/>
                </a:solidFill>
                <a:latin typeface="+mj-lt"/>
              </a:rPr>
              <a:t>Ser till helheten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54995FB-1B8D-48D1-B494-4F4E801BFC22}"/>
              </a:ext>
            </a:extLst>
          </p:cNvPr>
          <p:cNvSpPr txBox="1"/>
          <p:nvPr/>
        </p:nvSpPr>
        <p:spPr>
          <a:xfrm>
            <a:off x="8038118" y="1872889"/>
            <a:ext cx="3823445" cy="11695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b="1">
                <a:solidFill>
                  <a:srgbClr val="C00000"/>
                </a:solidFill>
                <a:latin typeface="+mj-lt"/>
              </a:rPr>
              <a:t>MEDMÄNSKLIGHET</a:t>
            </a:r>
          </a:p>
          <a:p>
            <a:pPr algn="ctr"/>
            <a:r>
              <a:rPr lang="sv-SE" sz="1800">
                <a:solidFill>
                  <a:schemeClr val="accent6"/>
                </a:solidFill>
                <a:latin typeface="+mj-lt"/>
              </a:rPr>
              <a:t>Ser individen</a:t>
            </a:r>
          </a:p>
          <a:p>
            <a:pPr algn="ctr"/>
            <a:r>
              <a:rPr lang="sv-SE" sz="1800">
                <a:solidFill>
                  <a:schemeClr val="accent6"/>
                </a:solidFill>
                <a:latin typeface="+mj-lt"/>
              </a:rPr>
              <a:t>Lyssnar nyfiket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FFCDD1F-F0D0-40AB-94FB-766D989F4511}"/>
              </a:ext>
            </a:extLst>
          </p:cNvPr>
          <p:cNvSpPr txBox="1"/>
          <p:nvPr/>
        </p:nvSpPr>
        <p:spPr>
          <a:xfrm>
            <a:off x="8097754" y="4105881"/>
            <a:ext cx="3823445" cy="11695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b="1">
                <a:solidFill>
                  <a:srgbClr val="C00000"/>
                </a:solidFill>
                <a:latin typeface="+mj-lt"/>
              </a:rPr>
              <a:t>UTVECKLING &amp; LÄRANDE</a:t>
            </a:r>
          </a:p>
          <a:p>
            <a:pPr algn="ctr"/>
            <a:r>
              <a:rPr lang="sv-SE">
                <a:solidFill>
                  <a:schemeClr val="accent6"/>
                </a:solidFill>
                <a:latin typeface="+mj-lt"/>
              </a:rPr>
              <a:t>Testar nytt och reflekterar</a:t>
            </a:r>
          </a:p>
          <a:p>
            <a:pPr algn="ctr"/>
            <a:r>
              <a:rPr lang="sv-SE">
                <a:solidFill>
                  <a:schemeClr val="accent6"/>
                </a:solidFill>
                <a:latin typeface="+mj-lt"/>
              </a:rPr>
              <a:t>Vågar misslyckas</a:t>
            </a:r>
          </a:p>
        </p:txBody>
      </p:sp>
    </p:spTree>
    <p:extLst>
      <p:ext uri="{BB962C8B-B14F-4D97-AF65-F5344CB8AC3E}">
        <p14:creationId xmlns:p14="http://schemas.microsoft.com/office/powerpoint/2010/main" val="108544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96F5ED35-2AE5-E843-B0BD-E8319D23BB04}"/>
              </a:ext>
            </a:extLst>
          </p:cNvPr>
          <p:cNvSpPr/>
          <p:nvPr/>
        </p:nvSpPr>
        <p:spPr>
          <a:xfrm>
            <a:off x="1" y="1223319"/>
            <a:ext cx="12191999" cy="47427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200" b="1">
              <a:solidFill>
                <a:schemeClr val="accent6"/>
              </a:solidFill>
              <a:latin typeface="+mj-lt"/>
              <a:cs typeface="Arial"/>
            </a:endParaRPr>
          </a:p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24234" y="1482307"/>
            <a:ext cx="3504105" cy="202830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sv-SE" b="1">
                <a:solidFill>
                  <a:srgbClr val="C00000"/>
                </a:solidFill>
                <a:latin typeface="+mj-lt"/>
              </a:rPr>
              <a:t>HANDLINGSKRAFT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Vågar prioritera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Mod att ta beslut</a:t>
            </a:r>
            <a:endParaRPr lang="sv-SE" sz="1100" b="1">
              <a:solidFill>
                <a:schemeClr val="accent6"/>
              </a:solidFill>
              <a:latin typeface="+mj-lt"/>
            </a:endParaRPr>
          </a:p>
          <a:p>
            <a:endParaRPr lang="sv-SE" sz="105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är handlingskraftiga, ger relevant stöd och agerar där det behövs.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är framåtriktade, engagerade och arbetar för att skapa effekt i uppdraget och för våra målgrupper.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sätter utmanande men realistiska mål och att arbetar proaktivt och effektivt för att uppnå dessa.</a:t>
            </a:r>
          </a:p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24234" y="3655357"/>
            <a:ext cx="3504105" cy="203957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sv-SE" b="1">
                <a:solidFill>
                  <a:srgbClr val="C00000"/>
                </a:solidFill>
                <a:latin typeface="+mj-lt"/>
              </a:rPr>
              <a:t>ETT RÖDA KORSET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Agerar för samverkan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Ser till helheten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agerar utifrån samma grunduppdrag och grundprinciper oavsett var i organisationen uppdraget utförs.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arbetar för Ett Röda Korset och agera för en samordnad, tydlig och handlingskraftig aktör.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förstår helheter och samarbetar över gränser.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>
              <a:solidFill>
                <a:schemeClr val="tx1"/>
              </a:solidFill>
            </a:endParaRPr>
          </a:p>
          <a:p>
            <a:pPr algn="ctr"/>
            <a:endParaRPr lang="sv-SE" sz="14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245534" y="1469099"/>
            <a:ext cx="3616030" cy="202831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08000" rIns="91440" bIns="45720" rtlCol="0" anchor="t"/>
          <a:lstStyle/>
          <a:p>
            <a:pPr algn="ctr"/>
            <a:r>
              <a:rPr lang="sv-SE" b="1">
                <a:solidFill>
                  <a:srgbClr val="C00000"/>
                </a:solidFill>
                <a:latin typeface="+mj-lt"/>
              </a:rPr>
              <a:t>MEDMÄNSKLIGHET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Ser individen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Lyssnar nyfiket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agerar med omtänksamhet, trygghet och som medmänniskor i vår professionella roll.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är engagerade, stöttande och öppna för att inspireras av andra.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tillvaratar olikheter och löser konflikter på ett konstruktivt sätt.</a:t>
            </a:r>
          </a:p>
          <a:p>
            <a:pPr algn="ctr"/>
            <a:endParaRPr lang="sv-SE" sz="11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266901" y="3655356"/>
            <a:ext cx="3594662" cy="203957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lang="sv-SE" b="1">
                <a:solidFill>
                  <a:srgbClr val="C00000"/>
                </a:solidFill>
                <a:latin typeface="+mj-lt"/>
              </a:rPr>
              <a:t>UTVECKLING &amp; LÄRANDE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Testar nytt och reflekterar </a:t>
            </a:r>
          </a:p>
          <a:p>
            <a:pPr algn="ctr"/>
            <a:r>
              <a:rPr lang="sv-SE" sz="1300" b="1">
                <a:solidFill>
                  <a:schemeClr val="accent6"/>
                </a:solidFill>
                <a:latin typeface="+mj-lt"/>
                <a:cs typeface="Arial"/>
              </a:rPr>
              <a:t>Vågar misslyckas</a:t>
            </a:r>
          </a:p>
          <a:p>
            <a:pPr algn="ctr"/>
            <a:endParaRPr lang="sv-SE" sz="1200" b="1">
              <a:solidFill>
                <a:schemeClr val="accent6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lär oss nya saker kontinuerligt genom att våga testa, lära av egna och andras framgång och misstag.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1"/>
                </a:solidFill>
              </a:rPr>
              <a:t>Vi drivs av kontinuerlig utveckling och ständiga förbättringar för att vara relevanta i en föränderlig omvärld.</a:t>
            </a:r>
          </a:p>
          <a:p>
            <a:pPr lvl="0" algn="ctr"/>
            <a:endParaRPr lang="sv-SE" sz="14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5342CDB-7C2B-1C45-945B-3928B179CC3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223318"/>
          </a:xfrm>
          <a:prstGeom prst="rect">
            <a:avLst/>
          </a:prstGeom>
          <a:solidFill>
            <a:schemeClr val="accent3"/>
          </a:solidFill>
        </p:spPr>
        <p:txBody>
          <a:bodyPr vert="horz" lIns="36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>
                <a:solidFill>
                  <a:schemeClr val="accent1"/>
                </a:solidFill>
              </a:rPr>
              <a:t>Ledar- och medarbetarskap i Svenska Röda Korset</a:t>
            </a:r>
          </a:p>
        </p:txBody>
      </p:sp>
      <p:pic>
        <p:nvPicPr>
          <p:cNvPr id="15" name="Bildobjekt 14" descr="En bild som visar träd, utomhus&#10;&#10;Automatiskt genererad beskrivning">
            <a:extLst>
              <a:ext uri="{FF2B5EF4-FFF2-40B4-BE49-F238E27FC236}">
                <a16:creationId xmlns:a16="http://schemas.microsoft.com/office/drawing/2014/main" id="{0F914F36-9FEF-664D-B440-6034BC06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9383"/>
          <a:stretch/>
        </p:blipFill>
        <p:spPr>
          <a:xfrm>
            <a:off x="4028339" y="1482307"/>
            <a:ext cx="1613848" cy="2028310"/>
          </a:xfrm>
          <a:prstGeom prst="rect">
            <a:avLst/>
          </a:prstGeom>
        </p:spPr>
      </p:pic>
      <p:pic>
        <p:nvPicPr>
          <p:cNvPr id="19" name="Bildobjekt 18" descr="En bild som visar person&#10;&#10;Automatiskt genererad beskrivning">
            <a:extLst>
              <a:ext uri="{FF2B5EF4-FFF2-40B4-BE49-F238E27FC236}">
                <a16:creationId xmlns:a16="http://schemas.microsoft.com/office/drawing/2014/main" id="{00F9D7E6-B2DD-354E-8302-661E21E98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r="7546"/>
          <a:stretch/>
        </p:blipFill>
        <p:spPr>
          <a:xfrm>
            <a:off x="4028339" y="3655356"/>
            <a:ext cx="1613848" cy="2039578"/>
          </a:xfrm>
          <a:prstGeom prst="rect">
            <a:avLst/>
          </a:prstGeom>
        </p:spPr>
      </p:pic>
      <p:pic>
        <p:nvPicPr>
          <p:cNvPr id="22" name="Platshållare för bild 5" descr="En bild som visar väg, utomhus, träd, åker&#10;&#10;Automatiskt genererad beskrivning">
            <a:extLst>
              <a:ext uri="{FF2B5EF4-FFF2-40B4-BE49-F238E27FC236}">
                <a16:creationId xmlns:a16="http://schemas.microsoft.com/office/drawing/2014/main" id="{6F727148-AF6B-4F4B-896E-26512226F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/>
        </p:blipFill>
        <p:spPr>
          <a:xfrm>
            <a:off x="6486252" y="1482308"/>
            <a:ext cx="1759282" cy="2015102"/>
          </a:xfrm>
          <a:custGeom>
            <a:avLst/>
            <a:gdLst>
              <a:gd name="connsiteX0" fmla="*/ 0 w 6096000"/>
              <a:gd name="connsiteY0" fmla="*/ 0 h 6871069"/>
              <a:gd name="connsiteX1" fmla="*/ 6096000 w 6096000"/>
              <a:gd name="connsiteY1" fmla="*/ 0 h 6871069"/>
              <a:gd name="connsiteX2" fmla="*/ 6096000 w 6096000"/>
              <a:gd name="connsiteY2" fmla="*/ 5201587 h 6871069"/>
              <a:gd name="connsiteX3" fmla="*/ 6096000 w 6096000"/>
              <a:gd name="connsiteY3" fmla="*/ 6021469 h 6871069"/>
              <a:gd name="connsiteX4" fmla="*/ 6096000 w 6096000"/>
              <a:gd name="connsiteY4" fmla="*/ 6871069 h 6871069"/>
              <a:gd name="connsiteX5" fmla="*/ 2313482 w 6096000"/>
              <a:gd name="connsiteY5" fmla="*/ 6871069 h 6871069"/>
              <a:gd name="connsiteX6" fmla="*/ 2313482 w 6096000"/>
              <a:gd name="connsiteY6" fmla="*/ 6858000 h 6871069"/>
              <a:gd name="connsiteX7" fmla="*/ 0 w 6096000"/>
              <a:gd name="connsiteY7" fmla="*/ 6858000 h 687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71069">
                <a:moveTo>
                  <a:pt x="0" y="0"/>
                </a:moveTo>
                <a:lnTo>
                  <a:pt x="6096000" y="0"/>
                </a:lnTo>
                <a:lnTo>
                  <a:pt x="6096000" y="5201587"/>
                </a:lnTo>
                <a:lnTo>
                  <a:pt x="6096000" y="6021469"/>
                </a:lnTo>
                <a:lnTo>
                  <a:pt x="6096000" y="6871069"/>
                </a:lnTo>
                <a:lnTo>
                  <a:pt x="2313482" y="6871069"/>
                </a:lnTo>
                <a:lnTo>
                  <a:pt x="231348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4" name="Bildobjekt 23" descr="En bild som visar vägg, inomhus, person&#10;&#10;Automatiskt genererad beskrivning">
            <a:extLst>
              <a:ext uri="{FF2B5EF4-FFF2-40B4-BE49-F238E27FC236}">
                <a16:creationId xmlns:a16="http://schemas.microsoft.com/office/drawing/2014/main" id="{D536C21D-F96F-DC48-A30D-C966F2F3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r="11016"/>
          <a:stretch/>
        </p:blipFill>
        <p:spPr>
          <a:xfrm>
            <a:off x="6470628" y="3655356"/>
            <a:ext cx="1796273" cy="2039577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4782788" y="2611157"/>
            <a:ext cx="2578487" cy="20395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sv-SE" sz="1000">
              <a:solidFill>
                <a:schemeClr val="tx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51D42-57AF-48C4-B5E4-4B88DADB7586}"/>
              </a:ext>
            </a:extLst>
          </p:cNvPr>
          <p:cNvSpPr txBox="1"/>
          <p:nvPr/>
        </p:nvSpPr>
        <p:spPr>
          <a:xfrm>
            <a:off x="4947947" y="3037633"/>
            <a:ext cx="2794482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>
                <a:latin typeface="+mj-lt"/>
              </a:rPr>
              <a:t>RESULTAT &amp; EFFEKT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000">
                <a:solidFill>
                  <a:schemeClr val="tx1"/>
                </a:solidFill>
                <a:latin typeface="+mj-lt"/>
              </a:rPr>
              <a:t>Uppnår uppsatta mål och resultat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000">
                <a:solidFill>
                  <a:schemeClr val="tx1"/>
                </a:solidFill>
                <a:latin typeface="+mj-lt"/>
              </a:rPr>
              <a:t>Har förmåga att omsätta mål och </a:t>
            </a:r>
            <a:br>
              <a:rPr lang="sv-SE" sz="1000">
                <a:solidFill>
                  <a:schemeClr val="tx1"/>
                </a:solidFill>
                <a:latin typeface="+mj-lt"/>
              </a:rPr>
            </a:br>
            <a:r>
              <a:rPr lang="sv-SE" sz="1000">
                <a:solidFill>
                  <a:schemeClr val="tx1"/>
                </a:solidFill>
                <a:latin typeface="+mj-lt"/>
              </a:rPr>
              <a:t>strategi i det dagliga arbetet.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000">
                <a:solidFill>
                  <a:schemeClr val="tx1"/>
                </a:solidFill>
                <a:latin typeface="+mj-lt"/>
              </a:rPr>
              <a:t>Utfört arbetet skapar värde och </a:t>
            </a:r>
            <a:br>
              <a:rPr lang="sv-SE" sz="1000">
                <a:solidFill>
                  <a:schemeClr val="tx1"/>
                </a:solidFill>
                <a:latin typeface="+mj-lt"/>
              </a:rPr>
            </a:br>
            <a:r>
              <a:rPr lang="sv-SE" sz="1000">
                <a:solidFill>
                  <a:schemeClr val="tx1"/>
                </a:solidFill>
                <a:latin typeface="+mj-lt"/>
              </a:rPr>
              <a:t>effekt för mottagare och målgrupp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94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02A5F2A-FDD9-904C-8FA4-D4052472B4D2}"/>
              </a:ext>
            </a:extLst>
          </p:cNvPr>
          <p:cNvSpPr/>
          <p:nvPr/>
        </p:nvSpPr>
        <p:spPr>
          <a:xfrm>
            <a:off x="1" y="0"/>
            <a:ext cx="12191999" cy="59661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200" b="1">
              <a:solidFill>
                <a:schemeClr val="accent6"/>
              </a:solidFill>
              <a:latin typeface="+mj-lt"/>
              <a:cs typeface="Arial"/>
            </a:endParaRPr>
          </a:p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B78CBE4-C931-FF40-B9B7-09F26E7E7C31}"/>
              </a:ext>
            </a:extLst>
          </p:cNvPr>
          <p:cNvSpPr/>
          <p:nvPr/>
        </p:nvSpPr>
        <p:spPr>
          <a:xfrm>
            <a:off x="484098" y="1988436"/>
            <a:ext cx="2709424" cy="38243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FA4887A-BE44-764D-8323-7AE5832E816F}"/>
              </a:ext>
            </a:extLst>
          </p:cNvPr>
          <p:cNvSpPr/>
          <p:nvPr/>
        </p:nvSpPr>
        <p:spPr>
          <a:xfrm>
            <a:off x="3328154" y="1988435"/>
            <a:ext cx="2638645" cy="38243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B4E3BBE-2D75-A84D-8847-116AFFBC15C8}"/>
              </a:ext>
            </a:extLst>
          </p:cNvPr>
          <p:cNvSpPr/>
          <p:nvPr/>
        </p:nvSpPr>
        <p:spPr>
          <a:xfrm>
            <a:off x="6077330" y="1988434"/>
            <a:ext cx="2709424" cy="38243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28776C4-DF37-4A48-A38E-2CFEB830EC25}"/>
              </a:ext>
            </a:extLst>
          </p:cNvPr>
          <p:cNvSpPr/>
          <p:nvPr/>
        </p:nvSpPr>
        <p:spPr>
          <a:xfrm>
            <a:off x="8897281" y="1908226"/>
            <a:ext cx="2819008" cy="390458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b="1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AB3F0BF-71C7-4943-B276-258BF6BD5079}"/>
              </a:ext>
            </a:extLst>
          </p:cNvPr>
          <p:cNvSpPr txBox="1"/>
          <p:nvPr/>
        </p:nvSpPr>
        <p:spPr>
          <a:xfrm>
            <a:off x="484096" y="1761693"/>
            <a:ext cx="2709425" cy="410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Vågar prioritera</a:t>
            </a:r>
          </a:p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Mod att ta beslut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51E5687-0EE9-1C45-8B21-29DB8E7A88EE}"/>
              </a:ext>
            </a:extLst>
          </p:cNvPr>
          <p:cNvSpPr txBox="1"/>
          <p:nvPr/>
        </p:nvSpPr>
        <p:spPr>
          <a:xfrm>
            <a:off x="484096" y="1420358"/>
            <a:ext cx="2709424" cy="332572"/>
          </a:xfrm>
          <a:prstGeom prst="rect">
            <a:avLst/>
          </a:prstGeom>
          <a:solidFill>
            <a:schemeClr val="tx1"/>
          </a:solidFill>
        </p:spPr>
        <p:txBody>
          <a:bodyPr wrap="square" tIns="72000">
            <a:noAutofit/>
          </a:bodyPr>
          <a:lstStyle/>
          <a:p>
            <a:pPr algn="ctr"/>
            <a:endParaRPr lang="sv-SE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ECA5CF1-81F9-4542-8533-3AEF65C5658D}"/>
              </a:ext>
            </a:extLst>
          </p:cNvPr>
          <p:cNvSpPr txBox="1"/>
          <p:nvPr/>
        </p:nvSpPr>
        <p:spPr>
          <a:xfrm>
            <a:off x="3328152" y="1748458"/>
            <a:ext cx="2638646" cy="422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Ser individen</a:t>
            </a:r>
          </a:p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Lyssnar nyfiket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D8211B6-0234-2340-AFE1-1E0A88A87931}"/>
              </a:ext>
            </a:extLst>
          </p:cNvPr>
          <p:cNvSpPr txBox="1"/>
          <p:nvPr/>
        </p:nvSpPr>
        <p:spPr>
          <a:xfrm>
            <a:off x="6082035" y="1748457"/>
            <a:ext cx="2700011" cy="422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rIns="0">
            <a:noAutofit/>
          </a:bodyPr>
          <a:lstStyle/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Agerar för samverkan</a:t>
            </a:r>
          </a:p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Ser till helheten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91792F7-60E2-3B4E-841C-7C28BC58391F}"/>
              </a:ext>
            </a:extLst>
          </p:cNvPr>
          <p:cNvSpPr txBox="1"/>
          <p:nvPr/>
        </p:nvSpPr>
        <p:spPr>
          <a:xfrm>
            <a:off x="8899508" y="1737542"/>
            <a:ext cx="2810622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Testar nytt och reflekterar</a:t>
            </a:r>
          </a:p>
          <a:p>
            <a:pPr algn="ctr"/>
            <a:r>
              <a:rPr lang="sv-SE" sz="11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Vågar </a:t>
            </a:r>
            <a:r>
              <a:rPr lang="sv-SE" sz="1100" b="1">
                <a:solidFill>
                  <a:srgbClr val="C00000"/>
                </a:solidFill>
                <a:latin typeface="Arial" panose="020B0604020202020204" pitchFamily="34" charset="0"/>
              </a:rPr>
              <a:t>misslyckas</a:t>
            </a:r>
            <a:endParaRPr lang="sv-SE" sz="1100" b="1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sv-SE" sz="1100" b="1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0427C04A-EEC5-2942-955B-B62E2DE5A46B}"/>
              </a:ext>
            </a:extLst>
          </p:cNvPr>
          <p:cNvSpPr txBox="1"/>
          <p:nvPr/>
        </p:nvSpPr>
        <p:spPr>
          <a:xfrm>
            <a:off x="484095" y="4379483"/>
            <a:ext cx="2709425" cy="1433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noAutofit/>
          </a:bodyPr>
          <a:lstStyle/>
          <a:p>
            <a:pPr algn="ctr"/>
            <a:endParaRPr lang="sv-SE" sz="1100" b="1"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177FCE2B-A557-1949-BFC2-90A771704568}"/>
              </a:ext>
            </a:extLst>
          </p:cNvPr>
          <p:cNvSpPr txBox="1"/>
          <p:nvPr/>
        </p:nvSpPr>
        <p:spPr>
          <a:xfrm>
            <a:off x="566474" y="2171347"/>
            <a:ext cx="2576927" cy="2262804"/>
          </a:xfrm>
          <a:prstGeom prst="rect">
            <a:avLst/>
          </a:prstGeom>
          <a:noFill/>
        </p:spPr>
        <p:txBody>
          <a:bodyPr wrap="square" lIns="36000" tIns="45720" rIns="91440" bIns="45720" anchor="t">
            <a:noAutofit/>
          </a:bodyPr>
          <a:lstStyle/>
          <a:p>
            <a:r>
              <a:rPr lang="sv-SE" sz="1000" b="1">
                <a:solidFill>
                  <a:srgbClr val="C00000"/>
                </a:solidFill>
              </a:rPr>
              <a:t>Jag:</a:t>
            </a:r>
            <a:endParaRPr lang="sv-SE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säkerställer att jag förstår mitt uppdrag, mina mål och förväntningar i min roll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arbetar för att nå resultat och effekt för mottagare och målgrupp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tar initiativ, får saker att hända och tar ansvar för resultatet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tar ibland snabba och modiga beslut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prioriterar och vågar välja bort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använder kraften inom organisationen för genomförande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ansvarar för att återhämta mig och för att be om hjälp vid behov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1466F5F0-21C8-4944-B435-82E3C7A5DB47}"/>
              </a:ext>
            </a:extLst>
          </p:cNvPr>
          <p:cNvSpPr txBox="1"/>
          <p:nvPr/>
        </p:nvSpPr>
        <p:spPr>
          <a:xfrm>
            <a:off x="3333643" y="4379483"/>
            <a:ext cx="2633155" cy="1433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noAutofit/>
          </a:bodyPr>
          <a:lstStyle/>
          <a:p>
            <a:pPr algn="ctr"/>
            <a:endParaRPr lang="sv-SE" sz="1100" b="1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12782EF8-D0EF-7646-9EBD-B4B0FDDCAB65}"/>
              </a:ext>
            </a:extLst>
          </p:cNvPr>
          <p:cNvSpPr txBox="1"/>
          <p:nvPr/>
        </p:nvSpPr>
        <p:spPr>
          <a:xfrm>
            <a:off x="6077325" y="4379483"/>
            <a:ext cx="2709428" cy="143332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noAutofit/>
          </a:bodyPr>
          <a:lstStyle/>
          <a:p>
            <a:pPr algn="ctr"/>
            <a:endParaRPr lang="sv-SE" sz="1100" b="1"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AE0AE45F-C6E1-2F49-BFB2-339F161D3E2B}"/>
              </a:ext>
            </a:extLst>
          </p:cNvPr>
          <p:cNvSpPr txBox="1"/>
          <p:nvPr/>
        </p:nvSpPr>
        <p:spPr>
          <a:xfrm>
            <a:off x="8901473" y="4379484"/>
            <a:ext cx="2810622" cy="14416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noAutofit/>
          </a:bodyPr>
          <a:lstStyle/>
          <a:p>
            <a:pPr algn="ctr"/>
            <a:endParaRPr lang="sv-SE" sz="1100" b="1"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ED8AD7BA-5F82-104F-B86E-A29E563FE30C}"/>
              </a:ext>
            </a:extLst>
          </p:cNvPr>
          <p:cNvSpPr txBox="1"/>
          <p:nvPr/>
        </p:nvSpPr>
        <p:spPr>
          <a:xfrm>
            <a:off x="502974" y="4427021"/>
            <a:ext cx="2638644" cy="14970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z="1000" b="1">
                <a:solidFill>
                  <a:schemeClr val="bg1"/>
                </a:solidFill>
              </a:rPr>
              <a:t>Tillägg för chef och ledare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delegerar ansvar och mandat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säkerställer tydlighet i roll, mål och förväntningar hos medarbetare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är förebild kring hållbart engagemang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566960E4-EC06-0E44-9438-721F729F0CF2}"/>
              </a:ext>
            </a:extLst>
          </p:cNvPr>
          <p:cNvSpPr txBox="1"/>
          <p:nvPr/>
        </p:nvSpPr>
        <p:spPr>
          <a:xfrm>
            <a:off x="3333647" y="4415012"/>
            <a:ext cx="2576928" cy="14392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z="1000" b="1">
                <a:solidFill>
                  <a:schemeClr val="bg1"/>
                </a:solidFill>
              </a:rPr>
              <a:t>Tillägg för chef och ledare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tror på individens förmåga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ser individens och gruppens behov och anpassar ledarskapet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tar tag i svåra situationer med mod och empati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skapar psykologisk trygghet i gruppen genom att tillåta öppenhet och ärlighet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738054A9-AA14-3B4C-B2FA-86D5FE5CFC7E}"/>
              </a:ext>
            </a:extLst>
          </p:cNvPr>
          <p:cNvSpPr txBox="1"/>
          <p:nvPr/>
        </p:nvSpPr>
        <p:spPr>
          <a:xfrm>
            <a:off x="6095999" y="4408037"/>
            <a:ext cx="2576929" cy="16063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z="1000" b="1">
                <a:solidFill>
                  <a:schemeClr val="bg1"/>
                </a:solidFill>
              </a:rPr>
              <a:t>Tillägg för chef och ledare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utvecklar och leder verksamheten i linje med Röda Korsets grund-principer, strategier och planer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skapar engagemang för gemensam vision och 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bidrar till helhetstänk och förståelse för sammanhang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CF3519BC-5CC0-CC40-AE57-3467D620341D}"/>
              </a:ext>
            </a:extLst>
          </p:cNvPr>
          <p:cNvSpPr txBox="1"/>
          <p:nvPr/>
        </p:nvSpPr>
        <p:spPr>
          <a:xfrm>
            <a:off x="8899508" y="4401255"/>
            <a:ext cx="2834074" cy="14333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z="1000" b="1">
                <a:solidFill>
                  <a:schemeClr val="bg1"/>
                </a:solidFill>
              </a:rPr>
              <a:t>Tillägg för chef och ledare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leder förändring med utgångspunkt i </a:t>
            </a:r>
            <a:br>
              <a:rPr lang="sv-SE" sz="1000">
                <a:solidFill>
                  <a:schemeClr val="bg1"/>
                </a:solidFill>
              </a:rPr>
            </a:br>
            <a:r>
              <a:rPr lang="sv-SE" sz="1000">
                <a:solidFill>
                  <a:schemeClr val="bg1"/>
                </a:solidFill>
              </a:rPr>
              <a:t>Röda Korsets uppdrag och förändrad omvärld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uppmuntrar initiativ och nya idéer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lyssnar in andras perspektiv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schemeClr val="bg1"/>
                </a:solidFill>
              </a:rPr>
              <a:t>tror på gruppens förmåga att vara klokare tillsammans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69B9E826-F538-084E-810B-F271666BA89B}"/>
              </a:ext>
            </a:extLst>
          </p:cNvPr>
          <p:cNvSpPr txBox="1"/>
          <p:nvPr/>
        </p:nvSpPr>
        <p:spPr>
          <a:xfrm>
            <a:off x="3394404" y="2171347"/>
            <a:ext cx="2576927" cy="2276056"/>
          </a:xfrm>
          <a:prstGeom prst="rect">
            <a:avLst/>
          </a:prstGeom>
          <a:noFill/>
        </p:spPr>
        <p:txBody>
          <a:bodyPr wrap="square" lIns="36000">
            <a:noAutofit/>
          </a:bodyPr>
          <a:lstStyle/>
          <a:p>
            <a:r>
              <a:rPr lang="sv-SE" sz="1000" b="1">
                <a:solidFill>
                  <a:srgbClr val="C00000"/>
                </a:solidFill>
              </a:rPr>
              <a:t>Jag: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främjar ett inkluderande arbetssätt och bygger tillitsfulla relationer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stödjer andra i strävan att uppnå gemensamma 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ser individen, lyssnar nyfiket och ställer frågor för att förstå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uppmuntrar och ger andra återkoppling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utgår från att andra har goda intentioner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ger återkoppling/feedback direkt till den det berör </a:t>
            </a:r>
            <a:endParaRPr lang="sv-SE" sz="1000" strike="sngStrik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är medveten om hur mina beteenden påverkar andra</a:t>
            </a:r>
          </a:p>
          <a:p>
            <a:endParaRPr lang="sv-SE" sz="1000" strike="sngStrike"/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074DF06C-1C23-7246-8FEA-07214BFCD7FA}"/>
              </a:ext>
            </a:extLst>
          </p:cNvPr>
          <p:cNvSpPr txBox="1"/>
          <p:nvPr/>
        </p:nvSpPr>
        <p:spPr>
          <a:xfrm>
            <a:off x="6143578" y="2171347"/>
            <a:ext cx="2576927" cy="2190632"/>
          </a:xfrm>
          <a:prstGeom prst="rect">
            <a:avLst/>
          </a:prstGeom>
          <a:noFill/>
        </p:spPr>
        <p:txBody>
          <a:bodyPr wrap="square" lIns="36000">
            <a:noAutofit/>
          </a:bodyPr>
          <a:lstStyle/>
          <a:p>
            <a:r>
              <a:rPr lang="sv-SE" sz="1000" b="1">
                <a:solidFill>
                  <a:srgbClr val="C00000"/>
                </a:solidFill>
              </a:rPr>
              <a:t>Jag:</a:t>
            </a:r>
            <a:endParaRPr lang="sv-SE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agerar utifrån Röda Korsets grundprinciper, strategier och mål samt följer policyer, riktlinjer och andra styrdokument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förstår Röda Korsets uppdrag samt rörelsen och organisationens struktur ser till hela Röda Korsets framgång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verkar för konstruktivt samarbete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tar vara på och har tillit till andras roll och kompetens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delar med mig av kunskap, metoder och information till andra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EA5A3BC7-247E-F24C-82A3-A63193EED54A}"/>
              </a:ext>
            </a:extLst>
          </p:cNvPr>
          <p:cNvSpPr txBox="1"/>
          <p:nvPr/>
        </p:nvSpPr>
        <p:spPr>
          <a:xfrm>
            <a:off x="8958309" y="2178683"/>
            <a:ext cx="2735797" cy="2301878"/>
          </a:xfrm>
          <a:prstGeom prst="rect">
            <a:avLst/>
          </a:prstGeom>
          <a:noFill/>
        </p:spPr>
        <p:txBody>
          <a:bodyPr wrap="square" lIns="36000">
            <a:noAutofit/>
          </a:bodyPr>
          <a:lstStyle/>
          <a:p>
            <a:r>
              <a:rPr lang="sv-SE" sz="1000" b="1">
                <a:solidFill>
                  <a:srgbClr val="C00000"/>
                </a:solidFill>
              </a:rPr>
              <a:t>Jag:</a:t>
            </a:r>
            <a:endParaRPr lang="sv-SE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är öppen för andras synsätt och idéer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anpassar mig efter organisationens förändrade förutsättningar och behov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testar nytt, reflekterar, utvärderar och för-</a:t>
            </a:r>
            <a:br>
              <a:rPr lang="sv-SE" sz="1000"/>
            </a:br>
            <a:r>
              <a:rPr lang="sv-SE" sz="1000"/>
              <a:t>bättrar och delar med mig för ökat lärande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vågar göra fel och ser misstag som möjligheter för lärande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uppmärksammar och firar framgångar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ser feedback som en möjlighet till lärande </a:t>
            </a:r>
            <a:br>
              <a:rPr lang="sv-SE" sz="1000"/>
            </a:br>
            <a:r>
              <a:rPr lang="sv-SE" sz="1000"/>
              <a:t>och utveckling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/>
              <a:t>är medveten om mina styrkor och utvecklingsområden och tar ansvar för att utveckla dessa 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49E6B2F0-9E05-9A77-4E6B-6DBF729E4AF7}"/>
              </a:ext>
            </a:extLst>
          </p:cNvPr>
          <p:cNvSpPr txBox="1"/>
          <p:nvPr/>
        </p:nvSpPr>
        <p:spPr>
          <a:xfrm>
            <a:off x="736286" y="1435281"/>
            <a:ext cx="2172020" cy="28442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400" b="1">
                <a:solidFill>
                  <a:schemeClr val="bg1"/>
                </a:solidFill>
                <a:latin typeface="+mj-lt"/>
              </a:rPr>
              <a:t>HANDLINGSKRAFT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7D60D3EA-3CFD-E999-1888-4608DC1AB53B}"/>
              </a:ext>
            </a:extLst>
          </p:cNvPr>
          <p:cNvSpPr txBox="1"/>
          <p:nvPr/>
        </p:nvSpPr>
        <p:spPr>
          <a:xfrm>
            <a:off x="3328150" y="1420358"/>
            <a:ext cx="2631720" cy="332572"/>
          </a:xfrm>
          <a:prstGeom prst="rect">
            <a:avLst/>
          </a:prstGeom>
          <a:solidFill>
            <a:schemeClr val="tx1"/>
          </a:solidFill>
        </p:spPr>
        <p:txBody>
          <a:bodyPr wrap="square" tIns="72000">
            <a:noAutofit/>
          </a:bodyPr>
          <a:lstStyle/>
          <a:p>
            <a:pPr algn="ctr"/>
            <a:endParaRPr lang="sv-SE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34C7F2EF-CC79-B146-A7D5-37E683F79CE4}"/>
              </a:ext>
            </a:extLst>
          </p:cNvPr>
          <p:cNvSpPr txBox="1"/>
          <p:nvPr/>
        </p:nvSpPr>
        <p:spPr>
          <a:xfrm>
            <a:off x="3321225" y="1435281"/>
            <a:ext cx="2638645" cy="2667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400" b="1">
                <a:solidFill>
                  <a:schemeClr val="bg1"/>
                </a:solidFill>
                <a:latin typeface="+mj-lt"/>
              </a:rPr>
              <a:t>MEDMÄNSKLIGHET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9DC8391B-E8F6-7A73-002D-E797020470C4}"/>
              </a:ext>
            </a:extLst>
          </p:cNvPr>
          <p:cNvSpPr txBox="1"/>
          <p:nvPr/>
        </p:nvSpPr>
        <p:spPr>
          <a:xfrm>
            <a:off x="6082034" y="1415884"/>
            <a:ext cx="2695310" cy="332572"/>
          </a:xfrm>
          <a:prstGeom prst="rect">
            <a:avLst/>
          </a:prstGeom>
          <a:solidFill>
            <a:schemeClr val="tx1"/>
          </a:solidFill>
        </p:spPr>
        <p:txBody>
          <a:bodyPr wrap="square" tIns="72000">
            <a:noAutofit/>
          </a:bodyPr>
          <a:lstStyle/>
          <a:p>
            <a:pPr algn="ctr"/>
            <a:endParaRPr lang="sv-SE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7E1046F8-0357-ED56-A612-9AE0D2869F0C}"/>
              </a:ext>
            </a:extLst>
          </p:cNvPr>
          <p:cNvSpPr txBox="1"/>
          <p:nvPr/>
        </p:nvSpPr>
        <p:spPr>
          <a:xfrm>
            <a:off x="8897280" y="1411209"/>
            <a:ext cx="2810621" cy="332572"/>
          </a:xfrm>
          <a:prstGeom prst="rect">
            <a:avLst/>
          </a:prstGeom>
          <a:solidFill>
            <a:schemeClr val="tx1"/>
          </a:solidFill>
        </p:spPr>
        <p:txBody>
          <a:bodyPr wrap="square" tIns="72000">
            <a:noAutofit/>
          </a:bodyPr>
          <a:lstStyle/>
          <a:p>
            <a:pPr algn="ctr"/>
            <a:endParaRPr lang="sv-SE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0217DBEA-85F2-1E42-AD18-1DCF3322720D}"/>
              </a:ext>
            </a:extLst>
          </p:cNvPr>
          <p:cNvSpPr txBox="1"/>
          <p:nvPr/>
        </p:nvSpPr>
        <p:spPr>
          <a:xfrm>
            <a:off x="6067917" y="1424735"/>
            <a:ext cx="2709427" cy="3502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400" b="1">
                <a:solidFill>
                  <a:schemeClr val="bg1"/>
                </a:solidFill>
                <a:latin typeface="+mj-lt"/>
              </a:rPr>
              <a:t>ETT RÖDA KORSET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28D86970-B724-FD4D-B532-D92549A34424}"/>
              </a:ext>
            </a:extLst>
          </p:cNvPr>
          <p:cNvSpPr txBox="1"/>
          <p:nvPr/>
        </p:nvSpPr>
        <p:spPr>
          <a:xfrm>
            <a:off x="8904789" y="1420358"/>
            <a:ext cx="2819008" cy="35023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sv-SE" sz="1400" b="1">
                <a:solidFill>
                  <a:schemeClr val="bg1"/>
                </a:solidFill>
                <a:latin typeface="+mj-lt"/>
              </a:rPr>
              <a:t>UTVECKLING OCH LÄRANDE</a:t>
            </a:r>
          </a:p>
        </p:txBody>
      </p:sp>
      <p:sp>
        <p:nvSpPr>
          <p:cNvPr id="55" name="Rubrik 1">
            <a:extLst>
              <a:ext uri="{FF2B5EF4-FFF2-40B4-BE49-F238E27FC236}">
                <a16:creationId xmlns:a16="http://schemas.microsoft.com/office/drawing/2014/main" id="{BD42C6C3-A666-75E2-DB1F-F6F10AC2815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223318"/>
          </a:xfrm>
          <a:prstGeom prst="rect">
            <a:avLst/>
          </a:prstGeom>
          <a:solidFill>
            <a:schemeClr val="accent3"/>
          </a:solidFill>
        </p:spPr>
        <p:txBody>
          <a:bodyPr vert="horz" lIns="36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>
                <a:solidFill>
                  <a:schemeClr val="accent1"/>
                </a:solidFill>
              </a:rPr>
              <a:t>Ledar- och medarbetarskap - fördjupad vägledning</a:t>
            </a:r>
          </a:p>
        </p:txBody>
      </p:sp>
    </p:spTree>
    <p:extLst>
      <p:ext uri="{BB962C8B-B14F-4D97-AF65-F5344CB8AC3E}">
        <p14:creationId xmlns:p14="http://schemas.microsoft.com/office/powerpoint/2010/main" val="425050455"/>
      </p:ext>
    </p:extLst>
  </p:cSld>
  <p:clrMapOvr>
    <a:masterClrMapping/>
  </p:clrMapOvr>
</p:sld>
</file>

<file path=ppt/theme/theme1.xml><?xml version="1.0" encoding="utf-8"?>
<a:theme xmlns:a="http://schemas.openxmlformats.org/drawingml/2006/main" name="Röda korset">
  <a:themeElements>
    <a:clrScheme name="Röda korse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0025"/>
      </a:accent1>
      <a:accent2>
        <a:srgbClr val="878787"/>
      </a:accent2>
      <a:accent3>
        <a:srgbClr val="FBD1D1"/>
      </a:accent3>
      <a:accent4>
        <a:srgbClr val="EE7884"/>
      </a:accent4>
      <a:accent5>
        <a:srgbClr val="E4E4E4"/>
      </a:accent5>
      <a:accent6>
        <a:srgbClr val="000000"/>
      </a:accent6>
      <a:hlink>
        <a:srgbClr val="0563C1"/>
      </a:hlink>
      <a:folHlink>
        <a:srgbClr val="954F72"/>
      </a:folHlink>
    </a:clrScheme>
    <a:fontScheme name="Röda kor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öda Korset Sv.potx" id="{49891452-B7FE-4E8D-88C5-81CED40E41D4}" vid="{905DCBEA-CF02-4487-8C2E-F7015BD693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B1A75466A3FA49BBA9144DBC94CD71" ma:contentTypeVersion="17" ma:contentTypeDescription="Skapa ett nytt dokument." ma:contentTypeScope="" ma:versionID="bd3ce7035d754d79acced4e8a4fcf7ac">
  <xsd:schema xmlns:xsd="http://www.w3.org/2001/XMLSchema" xmlns:xs="http://www.w3.org/2001/XMLSchema" xmlns:p="http://schemas.microsoft.com/office/2006/metadata/properties" xmlns:ns2="4bbcc925-30e6-4322-ae2e-35e2f26a0cb5" xmlns:ns3="95a7ea36-6a06-4b70-a365-fb41d7b8d22c" targetNamespace="http://schemas.microsoft.com/office/2006/metadata/properties" ma:root="true" ma:fieldsID="bcea710126240cce4eb51d6c1769a485" ns2:_="" ns3:_="">
    <xsd:import namespace="4bbcc925-30e6-4322-ae2e-35e2f26a0cb5"/>
    <xsd:import namespace="95a7ea36-6a06-4b70-a365-fb41d7b8d2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c925-30e6-4322-ae2e-35e2f26a0c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96feeb-a178-48a4-9cf4-6637703e3330}" ma:internalName="TaxCatchAll" ma:showField="CatchAllData" ma:web="4bbcc925-30e6-4322-ae2e-35e2f26a0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7ea36-6a06-4b70-a365-fb41d7b8d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b242e9b-2841-42ae-884b-548b5f8b7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a7ea36-6a06-4b70-a365-fb41d7b8d22c">
      <Terms xmlns="http://schemas.microsoft.com/office/infopath/2007/PartnerControls"/>
    </lcf76f155ced4ddcb4097134ff3c332f>
    <TaxCatchAll xmlns="4bbcc925-30e6-4322-ae2e-35e2f26a0cb5" xsi:nil="true"/>
    <SharedWithUsers xmlns="4bbcc925-30e6-4322-ae2e-35e2f26a0cb5">
      <UserInfo>
        <DisplayName>Therese Bellander</DisplayName>
        <AccountId>9220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7C77DED-ACA6-4EA6-ADD4-F9234B5C4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139E3-D58F-42E3-9D88-8E2FF47EF439}">
  <ds:schemaRefs>
    <ds:schemaRef ds:uri="4bbcc925-30e6-4322-ae2e-35e2f26a0cb5"/>
    <ds:schemaRef ds:uri="95a7ea36-6a06-4b70-a365-fb41d7b8d2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BF50E8-31C3-4F70-8287-1FCB27181410}">
  <ds:schemaRefs>
    <ds:schemaRef ds:uri="4bbcc925-30e6-4322-ae2e-35e2f26a0cb5"/>
    <ds:schemaRef ds:uri="95a7ea36-6a06-4b70-a365-fb41d7b8d2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Röda Korset Sv</Template>
  <TotalTime>0</TotalTime>
  <Words>747</Words>
  <Application>Microsoft Office PowerPoint</Application>
  <PresentationFormat>Bredbild</PresentationFormat>
  <Paragraphs>123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Röda korset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 Alexandrow</dc:creator>
  <cp:lastModifiedBy>Therese</cp:lastModifiedBy>
  <cp:revision>2</cp:revision>
  <cp:lastPrinted>2022-05-18T17:30:16Z</cp:lastPrinted>
  <dcterms:created xsi:type="dcterms:W3CDTF">2022-05-13T07:00:12Z</dcterms:created>
  <dcterms:modified xsi:type="dcterms:W3CDTF">2022-12-07T12:33:54Z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0x010100F8B1A75466A3FA49BBA9144DBC94CD71</vt:lpwstr>
  </property>
  <property fmtid="{D5CDD505-2E9C-101B-9397-08002B2CF9AE}" pid="3" name="MediaServiceImageTags">
    <vt:lpwstr/>
  </property>
</Properties>
</file>